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334" r:id="rId6"/>
    <p:sldId id="330" r:id="rId7"/>
    <p:sldId id="324" r:id="rId8"/>
    <p:sldId id="329" r:id="rId9"/>
    <p:sldId id="336" r:id="rId10"/>
    <p:sldId id="335" r:id="rId11"/>
    <p:sldId id="322" r:id="rId12"/>
    <p:sldId id="325" r:id="rId13"/>
    <p:sldId id="328" r:id="rId14"/>
    <p:sldId id="331" r:id="rId15"/>
    <p:sldId id="332" r:id="rId16"/>
    <p:sldId id="320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1DE"/>
    <a:srgbClr val="29284A"/>
    <a:srgbClr val="28508C"/>
    <a:srgbClr val="2F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76" autoAdjust="0"/>
  </p:normalViewPr>
  <p:slideViewPr>
    <p:cSldViewPr snapToGrid="0">
      <p:cViewPr varScale="1">
        <p:scale>
          <a:sx n="91" d="100"/>
          <a:sy n="91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1T18:55:25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7 233,'0'1,"-1"-1,1 1,-1-1,0 1,1-1,-1 0,1 0,0 1,0 0,0-1,-1 1,1 0,0-1,-1 1,1 0,0-1,0 1,0 0,0 0,0-1,0 1,0 0,0 0,0 0,0-1,0 1,0 0,0-1,0 1,1 1,0 0,0-1,0 1,0-1,0 1,0-1,1 1,-1-1,0 0,1-1,-1 1,3 1,4 3,0-1,0-1,13 4,17 0,68 1,19 3,-87-5,1-2,-1-2,51-6,-46-4,-40 8,-1-1,1 0,0 0,-1 0,1 0,-1 0,1-1,-1 1,0-1,0 0,0 0,1 0,2-2,-5 3,0 1,0 0,0-1,0 1,0-1,0 1,0-1,0 1,0-1,-1 1,1-1,0 1,0 0,0-1,-1 1,1-1,0 1,0 0,-1-1,1 1,0 0,-1-1,1 1,0 0,0-1,0 1,0 0,-1 0,1-1,-1 1,1 0,0 0,-1 0,1 0,-1 0,1 0,0 0,0-1,-1 1,1 0,-1 0,1 1,-1-1,-22-5,19 5,-15-5,1 0,0-2,0-1,-20-11,22 9,0 2,0 0,-1 3,0-1,-22-4,29 10,-1 0,0 1,0 1,1 0,0 1,-1 0,-15 7,-32 10,51-19,1 1,0-1,-2 2,3-1,-2 0,1 1,-8 6,12-7,-1 0,1 1,0-1,0 1,0 0,0-1,0 0,1 1,-1 0,1 1,-1-1,1 0,0 1,0-1,0 1,0-2,0 2,1 6,-3 25,2-1,1 1,4 34,-4-65,1 1,0 1,1-1,-2 0,2-1,0 0,-1 1,1 0,0-1,1 1,-2-1,2 0,0 0,-1-1,1 1,1-1,-1 1,0-1,6 4,-3-2,0-2,0 0,1 1,0-1,-1-1,2 0,-2 0,1 0,1-1,10 0,32-1,122-5,-167 5,2-1,-2 0,2 0,-2-1,2 0,-2 0,1-1,-1 0,1 1,9-9,-12 8,-1 1,1-1,-1 0,0 0,0 0,0 0,0 0,0-1,-1 1,1-1,-1 0,0 1,1-1,-1 0,-1 1,1-1,0 0,-1 0,0 0,0 0,0-6,0 8,0 0,-1-1,1 1,-1 0,1-1,0 1,-1 0,0 0,0 0,0 0,1 0,-2 0,1 0,0 1,0-1,-1 1,0-2,-1-1,-1 1,0 1,1-1,-1 1,0-1,0 1,-5-2,-4 1,-1 0,0 0,-21-1,-138 4,71 2,82 0,15-1,1 0,-1-1,1 1,-1-2,-7 0,11 1,0-1,0 1,-1-1,2 1,-1-1,0 0,-1 1,2-1,-1 0,0 0,0 0,0 0,0 0,1 0,-1 0,0 0,0 0,1-1,-1 1,1 0,0 0,-1-1,1 1,-1-1,1 1,-1-2,0-8,1-1,0 2,1-1,0-1,1 2,-1-1,2 0,-1 1,1-1,5-11,5-27,-5 16,-4 20,0-2,-1 1,0-1,-2 0,1 0,0-27,-3 40,1 0,-1 0,1-1,-1 1,0 0,1 0,-1 0,0 0,0 0,0 0,0 0,-1 1,1-1,0 0,-1 1,1 0,0 0,-1-1,1 1,-1 0,0 0,1 0,-1 0,1 0,-2 1,2-1,-1 0,0 1,-2-1,-4 0,-1 0,1 0,0 1,-10 1,13-1,41 3,93 10,-68-5,-1-4,70-5,-39-1,-79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1T18:55:47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528 429,'-21'-1,"0"-2,-27-6,12 1,10 1,-42-17,54 17,-1 1,-1 1,0 1,1 0,-1 1,0 1,-19 0,30 3,0 0,0 0,1 0,-1 1,1 0,0 0,0 1,0-1,-6 5,8-6,1 0,-1 1,1-1,-1 1,0-1,2 1,-2 0,1 0,0 0,0 0,0 0,0 0,0 0,1-1,-1 1,0 0,0 1,1-1,-1 0,1 1,0-1,0 1,0-1,0 0,0 4,1-4,-1-1,1 0,0 1,0-1,-1 1,0-1,1 1,1-1,-1 0,-1 1,1-1,1 0,-1 0,-1 0,2 0,-1 0,0 0,1 0,1 1,34 11,-12-3,-6 0,1-2,-1 0,1-1,0-1,0-1,0-2,1 0,21-1,-30-1,20-1,-31 0,0 0,0 0,1 0,-2 0,2-1,-1 1,0 0,0-1,1 1,-1-1,-1 0,2 1,-1-1,0 0,-1 1,2-1,0-2,-2 3,0-1,0 0,0 0,1 1,-1-1,0 0,0 0,0 0,-1 1,1-1,0 0,0 0,0 0,0 1,0-1,0 0,-1 1,1-1,0 0,-1 1,1-1,-1 0,1 1,-1-1,1 1,0-1,-1 1,1-1,-1 1,0-1,1 1,-1-1,1 1,-1 0,1 0,-1-1,0 1,0 0,-26-10,11 7,1-2,0 0,-1-1,2 0,-19-12,-2-1,27 16,1-1,0 0,0 0,0-1,0 0,1 1,0-2,0 0,0 0,-6-7,12 12,-1 0,0 0,1 0,0 0,-1 0,1 1,-1-1,1 0,0 0,-1 0,1 0,0-1,-1 1,1 0,0 0,0 0,0 0,0 0,0 0,0 0,0 0,1 0,-1 0,1-2,0 2,0 0,-1 0,1 0,0 0,0 0,0 0,0 0,0 0,0 1,0-1,0 0,1 1,-1-1,0 1,2-1,5-1,0 0,1 1,15 0,-20 1,59 3,-45-1,1 0,-1-2,1-1,-1 0,35-10,-37 3,-2 1,0-3,1 0,-1 0,18-18,-29 24,1 0,-1 1,0-2,1 1,-1 0,0-1,4-8,-6 12,-1 0,0 0,1 0,-1 0,0 0,1 0,-1 0,0 0,0 0,0 0,0 0,0 0,0 0,0 0,0 0,0 0,-1 0,1 1,0 0,-1-3,0 2,0 0,1 0,-1 0,-1 0,1 0,1 0,-2 0,1 0,0 0,0 0,0 1,-1-1,2 1,-2-1,1 1,0 0,-3-1,-8-1,-1 1,1 1,-18 1,21 0,-1 0,2-1,-2 0,1-1,0 0,0-1,0-1,-10-3,-91-51,94 50,-1 1,1 0,-2 0,-29-3,-10-2,53 10,-1-1,0 0,1 0,-1 0,0-1,1 0,0 0,-7-6,10 9,1 0,0 0,0 0,0 0,-1 0,1-1,0 1,0 0,0 0,0 0,0 0,0-1,0 1,0 0,0 0,0 0,0 0,0-1,0 1,0 0,-1 0,1 0,0-1,0 1,0 0,0 0,0 0,0-1,0 1,0 0,0 0,0-1,1 1,-1 0,0 0,0 0,0-1,0 1,0 0,0 0,0 0,0 0,0-1,0 1,11-4,13 3,95 22,-85-12,71 5,-145-16,9 1,-54 5,74-2,2-1,-1 1,1 1,-1 1,0 0,1 1,0 0,0 1,-13 11,13-10,-47 46,51-47,1 0,-1 0,1-1,0 1,0 1,1 0,-1-1,-3 13,6-17,1-1,0 0,-1 1,1-1,0 1,-1-1,1 0,0 1,0-2,0 2,0-1,0 1,0-1,0 1,0-1,1 1,-1-1,1 0,-1 1,0-1,0 1,1-1,0 0,0 0,-1 1,1-1,-1 0,1 0,0 0,1 0,-2 0,1 0,0 0,0-1,0 0,0 1,0-1,1 1,-2-1,1 1,1-1,-1 1,2-1,6 2,0-1,-1 0,2 0,13-2,-15 0,240-3,-265 4,1 2,0 0,-24 8,31-7,1 0,0 0,0 1,-1 0,1 1,0 0,1 1,-8 7,14-13,1 0,-1 0,1 0,0 0,-1 1,1-1,-1 1,1-1,-1 1,1-1,-1 1,1-1,0 1,0 0,0-1,0 1,-1-1,1 1,0 0,0-1,-1 1,1 0,0-1,0 1,0 0,0 0,0-1,0 1,0 0,0-1,0 1,0 0,1-1,-1 2,1-1,0 1,1-1,-1 0,0 0,0-1,1 1,-2 0,2 0,0-1,-1 1,0-1,4 1,4 0,2 0,18-1,-25 0,-1-1,1 0,-1 1,1-1,-1-1,1 1,0-1,-1 0,0 0,0-1,1 1,-1-1,-1 0,1 0,0 0,-1-1,1 2,-1-2,0 1,1-1,-2 0,1 0,0-1,-1 1,2-4,-3 8,0-1,0 1,0-1,0 1,0-1,0 1,0-1,0 1,0-1,0 1,0-1,0 1,-1-1,1 1,0-1,0 1,-1-1,1 1,0-1,-1 1,1 0,0-1,-1 1,1 0,0-1,0 1,-1 0,1-1,-1 1,1 0,0 0,-1 0,0 0,1-1,0 1,0 0,-1 0,1 0,-1 0,1 0,-1 0,1 0,-1 0,1 0,0 1,0-1,-1 0,1 0,-1 0,0 1,-23 7,-76 60,93-65,1 1,-1 0,1 1,0 0,0 1,0-1,1 1,0 0,0 1,0 0,1 0,0-1,-8 17,11-18,-1-1,0 1,2 0,-2 0,1 0,0 0,1-1,0 1,0 0,0 0,0 1,0-1,0-1,1 1,0 0,1 0,-2 0,2 0,0 0,-1-2,2 2,-2-1,2 1,-1-1,6 7,-4-6,1 1,1-1,-2 0,2-1,0 1,-1-2,1 0,-1 1,2-1,-1 0,0-1,0 0,1 0,8 1,12 0,0-2,31-2,-32 0,-7 0,-2 0,2-1,-2-2,27-8,-39 11,-1-1,0 1,0-1,0 0,0 0,0-1,0 0,0 0,-1 0,0-1,0 1,0-1,1 0,-1 1,-1-2,1 1,-1-1,1 1,-1-1,0 0,0 1,0-1,-2-1,3-4,-3 8,1 1,-1-1,0 1,0 0,0 0,0-1,0 1,0-1,-1 1,1-1,0 1,-1-1,1 1,-1-1,0 1,1 0,0-1,-1 1,0 0,0 0,-1-3,0 2,0 0,0 1,0 0,-1-1,1 1,-1 0,1 0,0 0,-1 0,-2-1,-7 0,0 0,-1 1,-18 2,26-1,-1 0,-60 2,-76 14,138-15,-1 0,1-1,-1 1,1-1,0 0,0-1,0 1,-1-1,1 0,-1 0,1-1,0 1,-8-5,9 4,0-1,0 0,0 0,0-1,1 1,0-1,-1 1,1-1,-1 0,2 0,-1 0,1 0,-1-1,0 1,2 0,-3-7,0-13,0 0,1 0,1 0,1 0,1 0,1 0,0 0,9-37,-11 56,2 0,-1 0,0 1,1-1,0 0,-1 0,2 1,-2-1,2 1,-1 1,0-1,2 0,-2 0,1 0,0 1,7-6,-4 6,-1 0,1 0,0 0,-1 1,2 0,-2 0,2 1,-2-1,2 2,-1-1,7 1,30 3,-24-1,29-2,-48 0,0 0,0 0,0 0,0 0,-1 0,1 0,0-1,0 1,0 0,0 0,0 0,0 0,0 0,0-1,0 1,0 0,0 0,0 0,0 0,0-1,0 1,0 0,0 0,0 0,0 0,0-1,0 1,0 0,0 0,0 0,0 0,0 0,0-1,1 1,-1 0,0 0,0 0,0 0,0 0,0 0,0-1,1 1,-1 0,0 0,-14-6,-19 2,0 0,-53 3,65 2,17-2,0 1,0 1,0-1,1 1,-1 0,1 0,-1 0,1 0,0 0,-1 1,0 0,1 0,0 0,0 1,0-1,0 1,0 0,0 0,1 1,-5 5,4-2,-1 0,2 1,-1-2,1 2,0 0,0-1,1 0,0 2,-1-1,1 15,4 99,-2-72,-1 51,-4-79,0-2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1T18:56:08.8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60 138,'28'0,"39"5,-57-3,0 0,0 1,-1 1,1 0,0 1,-2 0,12 8,-12-9,-1 1,0-1,0-1,1 0,0 0,0-2,11 3,58 1,-8-2,-55 0,-3-1,-1-1,1 0,18-1,-27 0,0 0,-1 0,1 0,-1-1,1 1,0-1,-1 1,1-1,-1 0,1 1,-1-1,0 0,1 0,0-1,-2 1,2 0,-1-1,0 1,0-1,0 1,1-1,-2 1,1 0,0-1,0 0,0 0,0 1,-1-1,0 0,0 0,1-2,-1 2,0 1,0-1,0 0,0 1,0-1,-1 1,1-1,0 2,0-2,-1 1,1-1,-1 1,0-1,0 1,1 0,-1 0,1-1,-1 1,-1 0,1 0,1 0,-1 0,0 0,-1 0,2 0,-2 1,1-1,0 0,-2 0,-4-2,-1-1,0 3,-11-5,9 4,-185-33,193 34,-65-2,51 4,0-1,1-1,-1-1,0-1,-18-7,19 5,7 1,-2 0,0 0,1 1,-16-2,23 4,1 1,-1 0,0 0,1 0,-1 0,1 0,-1 1,0-1,1 0,-1 1,0 0,1-1,-1 1,1 0,0 0,-1 0,1 0,-1 0,1 1,0-1,0 0,0 1,-1-1,2 1,-1 0,0-1,-1 1,2 0,0-1,-1 1,0-1,0 1,1 0,-1 3,1-1,-1 0,1 0,-1 0,1 0,0 0,1 0,-1 0,1 0,-1 0,0 1,2-1,-1-1,0 1,0-1,1 1,-1 0,1 0,0-1,0 1,0-1,4 5,-1-3,1 0,-2 0,1 0,1-1,-1-1,1 1,0-1,0 0,0 0,12 3,1-2,0-2,0 0,20-2,-18 0,42 4,-12 12,-40-12,-2 0,2 0,-1-3,1 2,0-2,-1 0,1 0,19-3,-27 1,-1 0,0-1,0 2,1-2,-1 0,0 1,0-1,0 0,0-1,0 1,-1 0,1-1,-1 1,1-1,0 1,-1-1,0 1,0-1,1-5,3-8,-1 0,4-25,-2 12,-6 24,1 0,0 1,0 0,0-1,-1 0,0 0,0 0,0 0,0 1,-1-1,-2-8,3 10,-1 1,-1 0,1-1,1 2,-2-1,0 0,2 0,-2 0,0 0,1 1,-1-1,1 1,-1-1,0 1,0 0,0-1,0 1,0 0,1 1,-2-1,1 0,0 1,-3-1,-16-1,1 0,-28 3,29 1,0-2,-36-4,31-2,2 1,-2 2,1 1,-39 4,56-2,0 2,0-1,0 1,1 0,-1 1,0-1,1 0,-1 2,1-1,-6 6,8-5,0 0,0-1,-1 1,2-1,0 2,-1-1,1 1,-1-1,2 1,-1 0,0-1,1 1,-1 0,1 0,-1 10,2-12,-1 1,1-1,-1 0,1 1,0-1,0 1,1-1,-1 0,1 0,-1 0,1 1,0-1,0 0,0 0,0 0,0 0,1 0,0-1,-1 1,1 0,1 2,1-1,0-1,-1 0,1 0,0-1,1 1,-1-1,0-1,1 1,-1-1,1 0,8 2,8 0,-13-3,0 1,0 0,1 1,-1 0,0 1,0 0,0 1,15 7,-22-10,-1-1,1 1,-1-1,1 1,0-1,-1 1,1-1,-1 1,0 0,1-1,-1 1,1 0,-1-1,1 1,-1 0,1 0,-1 0,0-1,0 1,1 0,-1 0,0 0,0 1,0-2,-1 1,1 0,0-1,-1 1,1 0,-1-1,1 1,-1-1,0 1,1-1,0 1,0-1,-1 0,0 0,1 1,-1-1,0 0,1 0,-2 1,-3 1,0-1,-1 0,1 0,-9 0,0-2,1 0,0-2,1 0,0 1,-1-3,1 0,0-1,0 0,-17-12,9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52760BF-C5F2-4A0D-8877-1D964F016D0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EB9220-EC8E-4C6F-86AD-6BD3C4C55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can hopefully be used in the Medical Symposium and the PFG.  Could add/subtract modify for each, but this would be the basic info to present.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where this will be 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8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slide for the end of each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where this will be 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7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Centers we have lost</a:t>
            </a:r>
          </a:p>
          <a:p>
            <a:r>
              <a:rPr lang="en-US" dirty="0"/>
              <a:t>MD Anderson</a:t>
            </a:r>
          </a:p>
          <a:p>
            <a:r>
              <a:rPr lang="en-US" dirty="0"/>
              <a:t>Vanderbilt</a:t>
            </a:r>
          </a:p>
          <a:p>
            <a:r>
              <a:rPr lang="en-US" dirty="0"/>
              <a:t>Columbia</a:t>
            </a:r>
          </a:p>
          <a:p>
            <a:r>
              <a:rPr lang="en-US" dirty="0"/>
              <a:t>Orlando</a:t>
            </a:r>
          </a:p>
          <a:p>
            <a:endParaRPr lang="en-US" dirty="0"/>
          </a:p>
          <a:p>
            <a:r>
              <a:rPr lang="en-US" dirty="0"/>
              <a:t>Gained</a:t>
            </a:r>
          </a:p>
          <a:p>
            <a:r>
              <a:rPr lang="en-US" dirty="0"/>
              <a:t>Moffitt</a:t>
            </a:r>
          </a:p>
          <a:p>
            <a:r>
              <a:rPr lang="en-US" dirty="0"/>
              <a:t>University of Florida</a:t>
            </a:r>
          </a:p>
          <a:p>
            <a:r>
              <a:rPr lang="en-US" dirty="0"/>
              <a:t>University of Michigan</a:t>
            </a:r>
          </a:p>
          <a:p>
            <a:r>
              <a:rPr lang="en-US" dirty="0"/>
              <a:t>Erasmus University, Rotterdam, Netherlands</a:t>
            </a:r>
          </a:p>
          <a:p>
            <a:r>
              <a:rPr lang="en-US" dirty="0"/>
              <a:t>Hospital Univ de </a:t>
            </a:r>
            <a:r>
              <a:rPr lang="en-US" dirty="0" err="1"/>
              <a:t>Bellvitge</a:t>
            </a:r>
            <a:r>
              <a:rPr lang="en-US" dirty="0"/>
              <a:t>, Barcelona, Spain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Responding: (19 of 34)</a:t>
            </a:r>
          </a:p>
          <a:p>
            <a:r>
              <a:rPr lang="en-US" dirty="0" err="1"/>
              <a:t>Elisabethinen</a:t>
            </a:r>
            <a:r>
              <a:rPr lang="en-US" dirty="0"/>
              <a:t>;  Linz, Austria</a:t>
            </a:r>
          </a:p>
          <a:p>
            <a:r>
              <a:rPr lang="en-US" dirty="0"/>
              <a:t>Univ of Alberta</a:t>
            </a:r>
          </a:p>
          <a:p>
            <a:r>
              <a:rPr lang="en-US" dirty="0"/>
              <a:t>Mount Sinai, Toronto</a:t>
            </a:r>
          </a:p>
          <a:p>
            <a:r>
              <a:rPr lang="en-US" dirty="0" err="1"/>
              <a:t>Assuta</a:t>
            </a:r>
            <a:r>
              <a:rPr lang="en-US" dirty="0"/>
              <a:t>, Tel Aviv Israel</a:t>
            </a:r>
          </a:p>
          <a:p>
            <a:r>
              <a:rPr lang="en-US" dirty="0"/>
              <a:t>AOU Meyer, Florence</a:t>
            </a:r>
          </a:p>
          <a:p>
            <a:r>
              <a:rPr lang="en-US" dirty="0"/>
              <a:t>Erasmus University, Rotterdam, Netherlands</a:t>
            </a:r>
          </a:p>
          <a:p>
            <a:r>
              <a:rPr lang="en-US" dirty="0"/>
              <a:t>Hospital Univ de </a:t>
            </a:r>
            <a:r>
              <a:rPr lang="en-US" dirty="0" err="1"/>
              <a:t>Bellvitge</a:t>
            </a:r>
            <a:r>
              <a:rPr lang="en-US" dirty="0"/>
              <a:t>, Barcelona, Spain</a:t>
            </a:r>
          </a:p>
          <a:p>
            <a:r>
              <a:rPr lang="en-US" dirty="0"/>
              <a:t>UAB, </a:t>
            </a:r>
            <a:r>
              <a:rPr lang="en-US" dirty="0" err="1"/>
              <a:t>Birminham</a:t>
            </a:r>
            <a:r>
              <a:rPr lang="en-US" dirty="0"/>
              <a:t>, Alabama</a:t>
            </a:r>
          </a:p>
          <a:p>
            <a:r>
              <a:rPr lang="en-US" dirty="0"/>
              <a:t>UC San Diego, San Diego, California</a:t>
            </a:r>
          </a:p>
          <a:p>
            <a:r>
              <a:rPr lang="en-US" dirty="0"/>
              <a:t>Univ of Colorado, Denver, Colorado</a:t>
            </a:r>
          </a:p>
          <a:p>
            <a:r>
              <a:rPr lang="en-US" dirty="0"/>
              <a:t>Moffitt, Tampa, Florida</a:t>
            </a:r>
          </a:p>
          <a:p>
            <a:r>
              <a:rPr lang="en-US" dirty="0"/>
              <a:t>Univ of Florida, Gainesville, Florida</a:t>
            </a:r>
          </a:p>
          <a:p>
            <a:r>
              <a:rPr lang="en-US" dirty="0"/>
              <a:t>Johns Hopkins, Baltimore, MD</a:t>
            </a:r>
          </a:p>
          <a:p>
            <a:r>
              <a:rPr lang="en-US" dirty="0"/>
              <a:t>Univ of Michigan, Ann Arbor, MI</a:t>
            </a:r>
          </a:p>
          <a:p>
            <a:r>
              <a:rPr lang="en-US" dirty="0"/>
              <a:t>Mayo, Rochester, MN</a:t>
            </a:r>
          </a:p>
          <a:p>
            <a:r>
              <a:rPr lang="en-US" dirty="0"/>
              <a:t>MSK, New York, NY</a:t>
            </a:r>
          </a:p>
          <a:p>
            <a:r>
              <a:rPr lang="en-US" dirty="0"/>
              <a:t>Duke, Durham, NC</a:t>
            </a:r>
            <a:br>
              <a:rPr lang="en-US" dirty="0"/>
            </a:br>
            <a:r>
              <a:rPr lang="en-US" dirty="0"/>
              <a:t>Baylor, Houston, TX, Paris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Responding: (19 of 34)</a:t>
            </a:r>
          </a:p>
          <a:p>
            <a:r>
              <a:rPr lang="en-US" dirty="0" err="1"/>
              <a:t>Elisabethinen</a:t>
            </a:r>
            <a:r>
              <a:rPr lang="en-US" dirty="0"/>
              <a:t>;  Linz, Austria</a:t>
            </a:r>
          </a:p>
          <a:p>
            <a:r>
              <a:rPr lang="en-US" dirty="0"/>
              <a:t>Univ of Alberta</a:t>
            </a:r>
          </a:p>
          <a:p>
            <a:r>
              <a:rPr lang="en-US" dirty="0"/>
              <a:t>Mount Sinai, Toronto</a:t>
            </a:r>
          </a:p>
          <a:p>
            <a:r>
              <a:rPr lang="en-US" dirty="0" err="1"/>
              <a:t>Assuta</a:t>
            </a:r>
            <a:r>
              <a:rPr lang="en-US" dirty="0"/>
              <a:t>, Tel Aviv Israel</a:t>
            </a:r>
          </a:p>
          <a:p>
            <a:r>
              <a:rPr lang="en-US" dirty="0"/>
              <a:t>AOU Meyer, Florence</a:t>
            </a:r>
          </a:p>
          <a:p>
            <a:r>
              <a:rPr lang="en-US" dirty="0"/>
              <a:t>Erasmus University, Rotterdam, Netherlands</a:t>
            </a:r>
          </a:p>
          <a:p>
            <a:r>
              <a:rPr lang="en-US" dirty="0"/>
              <a:t>Hospital Univ de </a:t>
            </a:r>
            <a:r>
              <a:rPr lang="en-US" dirty="0" err="1"/>
              <a:t>Bellvitge</a:t>
            </a:r>
            <a:r>
              <a:rPr lang="en-US" dirty="0"/>
              <a:t>, Barcelona, Spain</a:t>
            </a:r>
          </a:p>
          <a:p>
            <a:r>
              <a:rPr lang="en-US" dirty="0"/>
              <a:t>UAB, Birmingham, Alabama</a:t>
            </a:r>
          </a:p>
          <a:p>
            <a:r>
              <a:rPr lang="en-US" dirty="0"/>
              <a:t>UC San Diego, San Diego, California</a:t>
            </a:r>
          </a:p>
          <a:p>
            <a:r>
              <a:rPr lang="en-US" dirty="0"/>
              <a:t>Univ of Colorado, Denver, Colorado</a:t>
            </a:r>
          </a:p>
          <a:p>
            <a:r>
              <a:rPr lang="en-US" dirty="0"/>
              <a:t>Moffitt, Tampa, Florida</a:t>
            </a:r>
          </a:p>
          <a:p>
            <a:r>
              <a:rPr lang="en-US" dirty="0"/>
              <a:t>Univ of Florida, Gainesville, Florida</a:t>
            </a:r>
          </a:p>
          <a:p>
            <a:r>
              <a:rPr lang="en-US" dirty="0"/>
              <a:t>Johns Hopkins, Baltimore, MD</a:t>
            </a:r>
          </a:p>
          <a:p>
            <a:r>
              <a:rPr lang="en-US" dirty="0"/>
              <a:t>Univ of Michigan, Ann Arbor, MI</a:t>
            </a:r>
          </a:p>
          <a:p>
            <a:r>
              <a:rPr lang="en-US" dirty="0"/>
              <a:t>Mayo, Rochester, MN</a:t>
            </a:r>
          </a:p>
          <a:p>
            <a:r>
              <a:rPr lang="en-US" dirty="0"/>
              <a:t>MSK, New York, NY</a:t>
            </a:r>
          </a:p>
          <a:p>
            <a:r>
              <a:rPr lang="en-US" dirty="0"/>
              <a:t>Duke, Durham, NC</a:t>
            </a:r>
            <a:br>
              <a:rPr lang="en-US" dirty="0"/>
            </a:br>
            <a:r>
              <a:rPr lang="en-US" dirty="0"/>
              <a:t>Baylor, Houston, TX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Responding: (19 of 34)</a:t>
            </a:r>
          </a:p>
          <a:p>
            <a:r>
              <a:rPr lang="en-US" dirty="0" err="1"/>
              <a:t>Elisabethinen</a:t>
            </a:r>
            <a:r>
              <a:rPr lang="en-US" dirty="0"/>
              <a:t>;  Linz, Austria</a:t>
            </a:r>
          </a:p>
          <a:p>
            <a:r>
              <a:rPr lang="en-US" dirty="0"/>
              <a:t>Univ of Alberta</a:t>
            </a:r>
          </a:p>
          <a:p>
            <a:r>
              <a:rPr lang="en-US" dirty="0"/>
              <a:t>Mount Sinai, Toronto</a:t>
            </a:r>
          </a:p>
          <a:p>
            <a:r>
              <a:rPr lang="en-US" dirty="0" err="1"/>
              <a:t>Assuta</a:t>
            </a:r>
            <a:r>
              <a:rPr lang="en-US" dirty="0"/>
              <a:t>, Tel Aviv Israel</a:t>
            </a:r>
          </a:p>
          <a:p>
            <a:r>
              <a:rPr lang="en-US" dirty="0"/>
              <a:t>AOU Meyer, Florence</a:t>
            </a:r>
          </a:p>
          <a:p>
            <a:r>
              <a:rPr lang="en-US" dirty="0"/>
              <a:t>Erasmus University, Rotterdam, Netherlands</a:t>
            </a:r>
          </a:p>
          <a:p>
            <a:r>
              <a:rPr lang="en-US" dirty="0"/>
              <a:t>Hospital Univ de </a:t>
            </a:r>
            <a:r>
              <a:rPr lang="en-US" dirty="0" err="1"/>
              <a:t>Bellvitge</a:t>
            </a:r>
            <a:r>
              <a:rPr lang="en-US" dirty="0"/>
              <a:t>, Barcelona, Spain</a:t>
            </a:r>
          </a:p>
          <a:p>
            <a:r>
              <a:rPr lang="en-US" dirty="0"/>
              <a:t>UAB, Birmingham, Alabama</a:t>
            </a:r>
          </a:p>
          <a:p>
            <a:r>
              <a:rPr lang="en-US" dirty="0"/>
              <a:t>UC San Diego, San Diego, California</a:t>
            </a:r>
          </a:p>
          <a:p>
            <a:r>
              <a:rPr lang="en-US" dirty="0"/>
              <a:t>Univ of Colorado, Denver, Colorado</a:t>
            </a:r>
          </a:p>
          <a:p>
            <a:r>
              <a:rPr lang="en-US" dirty="0"/>
              <a:t>Moffitt, Tampa, Florida</a:t>
            </a:r>
          </a:p>
          <a:p>
            <a:r>
              <a:rPr lang="en-US" dirty="0"/>
              <a:t>Univ of Florida, Gainesville, Florida</a:t>
            </a:r>
          </a:p>
          <a:p>
            <a:r>
              <a:rPr lang="en-US" dirty="0"/>
              <a:t>Johns Hopkins, Baltimore, MD</a:t>
            </a:r>
          </a:p>
          <a:p>
            <a:r>
              <a:rPr lang="en-US" dirty="0"/>
              <a:t>Univ of Michigan, Ann Arbor, MI</a:t>
            </a:r>
          </a:p>
          <a:p>
            <a:r>
              <a:rPr lang="en-US" dirty="0"/>
              <a:t>Mayo, Rochester, MN</a:t>
            </a:r>
          </a:p>
          <a:p>
            <a:r>
              <a:rPr lang="en-US" dirty="0"/>
              <a:t>MSK, New York, NY</a:t>
            </a:r>
          </a:p>
          <a:p>
            <a:r>
              <a:rPr lang="en-US" dirty="0"/>
              <a:t>Duke, Durham, NC</a:t>
            </a:r>
            <a:br>
              <a:rPr lang="en-US" dirty="0"/>
            </a:br>
            <a:r>
              <a:rPr lang="en-US" dirty="0"/>
              <a:t>Baylor, Houston, TX</a:t>
            </a:r>
          </a:p>
          <a:p>
            <a:r>
              <a:rPr lang="en-US" dirty="0"/>
              <a:t>Paris – Julien</a:t>
            </a:r>
          </a:p>
          <a:p>
            <a:endParaRPr lang="en-US" dirty="0"/>
          </a:p>
          <a:p>
            <a:r>
              <a:rPr lang="en-US" dirty="0"/>
              <a:t>Jan van Laar – Netherlands reports the targeted treatment is available after compassionate use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Responding: (19 of 34)</a:t>
            </a:r>
          </a:p>
          <a:p>
            <a:r>
              <a:rPr lang="en-US" dirty="0" err="1"/>
              <a:t>Elisabethinen</a:t>
            </a:r>
            <a:r>
              <a:rPr lang="en-US" dirty="0"/>
              <a:t>;  Linz, Austria</a:t>
            </a:r>
          </a:p>
          <a:p>
            <a:r>
              <a:rPr lang="en-US" dirty="0"/>
              <a:t>Univ of Alberta</a:t>
            </a:r>
          </a:p>
          <a:p>
            <a:r>
              <a:rPr lang="en-US" dirty="0"/>
              <a:t>Mount Sinai, Toronto</a:t>
            </a:r>
          </a:p>
          <a:p>
            <a:r>
              <a:rPr lang="en-US" dirty="0" err="1"/>
              <a:t>Assuta</a:t>
            </a:r>
            <a:r>
              <a:rPr lang="en-US" dirty="0"/>
              <a:t>, Tel Aviv Israel</a:t>
            </a:r>
          </a:p>
          <a:p>
            <a:r>
              <a:rPr lang="en-US" dirty="0"/>
              <a:t>AOU Meyer, Florence</a:t>
            </a:r>
          </a:p>
          <a:p>
            <a:r>
              <a:rPr lang="en-US" dirty="0"/>
              <a:t>Erasmus University, Rotterdam, Netherlands</a:t>
            </a:r>
          </a:p>
          <a:p>
            <a:r>
              <a:rPr lang="en-US" dirty="0"/>
              <a:t>Hospital Univ de </a:t>
            </a:r>
            <a:r>
              <a:rPr lang="en-US" dirty="0" err="1"/>
              <a:t>Bellvitge</a:t>
            </a:r>
            <a:r>
              <a:rPr lang="en-US" dirty="0"/>
              <a:t>, Barcelona, Spain</a:t>
            </a:r>
          </a:p>
          <a:p>
            <a:r>
              <a:rPr lang="en-US" dirty="0"/>
              <a:t>UAB, Birmingham, Alabama</a:t>
            </a:r>
          </a:p>
          <a:p>
            <a:r>
              <a:rPr lang="en-US" dirty="0"/>
              <a:t>UC San Diego, San Diego, California</a:t>
            </a:r>
          </a:p>
          <a:p>
            <a:r>
              <a:rPr lang="en-US" dirty="0"/>
              <a:t>Univ of Colorado, Denver, Colorado</a:t>
            </a:r>
          </a:p>
          <a:p>
            <a:r>
              <a:rPr lang="en-US" dirty="0"/>
              <a:t>Moffitt, Tampa, Florida</a:t>
            </a:r>
          </a:p>
          <a:p>
            <a:r>
              <a:rPr lang="en-US" dirty="0"/>
              <a:t>Univ of Florida, Gainesville, Florida</a:t>
            </a:r>
          </a:p>
          <a:p>
            <a:r>
              <a:rPr lang="en-US" dirty="0"/>
              <a:t>Johns Hopkins, Baltimore, MD</a:t>
            </a:r>
          </a:p>
          <a:p>
            <a:r>
              <a:rPr lang="en-US" dirty="0"/>
              <a:t>Univ of Michigan, Ann Arbor, MI</a:t>
            </a:r>
          </a:p>
          <a:p>
            <a:r>
              <a:rPr lang="en-US" dirty="0"/>
              <a:t>Mayo, Rochester, MN</a:t>
            </a:r>
          </a:p>
          <a:p>
            <a:r>
              <a:rPr lang="en-US" dirty="0"/>
              <a:t>MSK, New York, NY</a:t>
            </a:r>
          </a:p>
          <a:p>
            <a:r>
              <a:rPr lang="en-US" dirty="0"/>
              <a:t>Duke, Durham, NC</a:t>
            </a:r>
            <a:br>
              <a:rPr lang="en-US" dirty="0"/>
            </a:br>
            <a:r>
              <a:rPr lang="en-US" dirty="0"/>
              <a:t>Baylor, Houston, TX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where this will be 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Houston, TX</a:t>
            </a:r>
            <a:b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– Medical/Board Meeting only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 – 1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Bethesda, MD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2014– 2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Houston, TX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2015– 3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Paris, France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2016– 4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NY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2017– 5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Orland, FL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2018– 6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Milan, Italy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2019– 7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Seattle, WA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– Regional 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Bethesda, MD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– Regional Patient Meeting</a:t>
            </a:r>
          </a:p>
          <a:p>
            <a:pPr marL="765610" lvl="1" indent="-29446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b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– Medical Meeting only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Birmingham, AL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– Regional 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– Regional Patient Meeting</a:t>
            </a:r>
          </a:p>
          <a:p>
            <a:pPr marL="353358" indent="-353358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Cincinnati, OH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– Regional Patient Meeting</a:t>
            </a:r>
          </a:p>
          <a:p>
            <a:pPr marL="353358" indent="-353358">
              <a:lnSpc>
                <a:spcPct val="107000"/>
              </a:lnSpc>
              <a:spcAft>
                <a:spcPts val="824"/>
              </a:spcAft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Rochester, MN</a:t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– 8</a:t>
            </a: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Medical/Patient Meeting</a:t>
            </a:r>
          </a:p>
          <a:p>
            <a:endParaRPr lang="en-US" dirty="0"/>
          </a:p>
          <a:p>
            <a:r>
              <a:rPr lang="en-US" dirty="0"/>
              <a:t>Host Agreement</a:t>
            </a:r>
          </a:p>
          <a:p>
            <a:r>
              <a:rPr lang="en-US" dirty="0"/>
              <a:t>•	Obtain funding to help support the cost of the meeting (ideally we would like to obtain at least 50% of the cost from sponsors in the host country)</a:t>
            </a:r>
          </a:p>
          <a:p>
            <a:r>
              <a:rPr lang="en-US" dirty="0"/>
              <a:t>•	Appoint onsite support personnel as follows who are able and available to collaborate with ECDGA staff members for a successful event:</a:t>
            </a:r>
          </a:p>
          <a:p>
            <a:r>
              <a:rPr lang="en-US" dirty="0"/>
              <a:t>•	Event coordinator to help manage the logistics of the event (venue, catering, arranging hotel accommodations, printing, signage, maps, room arrangements, interpreters, coordination with other onsite support personnel, etc.)</a:t>
            </a:r>
          </a:p>
          <a:p>
            <a:r>
              <a:rPr lang="en-US" dirty="0"/>
              <a:t>•	Patient advocate to provide the patient voice of the local country/community during planning, and coordinate patient/family member volunteers to help with one-on-one communications and other activities during the event, etc.</a:t>
            </a:r>
          </a:p>
          <a:p>
            <a:r>
              <a:rPr lang="en-US" dirty="0"/>
              <a:t>•	Medical professional to coordinate the call for abstracts, identify abstracts for oral/poster presentation, identify a keynote speaker/topic, define the agenda for the Medical Symposium, raise interest among local medical professionals to attend,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B9220-EC8E-4C6F-86AD-6BD3C4C558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1FDF-99BE-43BC-9F93-EE2F93634A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041F-CCFC-4808-BDF4-DDF8EF75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FD5C82-DFFE-27A2-228B-487337D83E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19270" y="180819"/>
            <a:ext cx="1240223" cy="1865586"/>
          </a:xfrm>
          <a:prstGeom prst="line">
            <a:avLst/>
          </a:prstGeom>
          <a:ln w="73025">
            <a:solidFill>
              <a:srgbClr val="DFE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17D289-D19E-689D-33E1-0C1CF52DBE3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96226"/>
            <a:ext cx="2349063" cy="3354755"/>
          </a:xfrm>
          <a:prstGeom prst="line">
            <a:avLst/>
          </a:prstGeom>
          <a:ln w="73025">
            <a:solidFill>
              <a:srgbClr val="DFE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D0882F-3788-3C23-B656-DB9E20A71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96224"/>
            <a:ext cx="1240223" cy="1865586"/>
          </a:xfrm>
          <a:prstGeom prst="line">
            <a:avLst/>
          </a:prstGeom>
          <a:ln w="73025">
            <a:solidFill>
              <a:srgbClr val="DFE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37ADB-58E9-3691-A325-8FB67F2CFA4A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96226"/>
            <a:ext cx="1981204" cy="2908187"/>
          </a:xfrm>
          <a:prstGeom prst="line">
            <a:avLst/>
          </a:prstGeom>
          <a:ln w="73025">
            <a:solidFill>
              <a:srgbClr val="DFE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4092FB-1C42-37A4-BBB2-3240821877EC}"/>
              </a:ext>
            </a:extLst>
          </p:cNvPr>
          <p:cNvCxnSpPr>
            <a:cxnSpLocks/>
          </p:cNvCxnSpPr>
          <p:nvPr userDrawn="1"/>
        </p:nvCxnSpPr>
        <p:spPr>
          <a:xfrm flipH="1">
            <a:off x="-4" y="239024"/>
            <a:ext cx="1891867" cy="2886922"/>
          </a:xfrm>
          <a:prstGeom prst="line">
            <a:avLst/>
          </a:prstGeom>
          <a:ln w="73025">
            <a:solidFill>
              <a:srgbClr val="DFE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BAECB-C874-F28F-698E-4D2CA8B63C5B}"/>
              </a:ext>
            </a:extLst>
          </p:cNvPr>
          <p:cNvSpPr/>
          <p:nvPr userDrawn="1"/>
        </p:nvSpPr>
        <p:spPr>
          <a:xfrm>
            <a:off x="0" y="-94592"/>
            <a:ext cx="12192000" cy="1118510"/>
          </a:xfrm>
          <a:prstGeom prst="rect">
            <a:avLst/>
          </a:prstGeom>
          <a:solidFill>
            <a:srgbClr val="2F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8C980-C220-DC00-854A-CB1A1935F391}"/>
              </a:ext>
            </a:extLst>
          </p:cNvPr>
          <p:cNvSpPr/>
          <p:nvPr userDrawn="1"/>
        </p:nvSpPr>
        <p:spPr>
          <a:xfrm>
            <a:off x="4" y="1006454"/>
            <a:ext cx="12192000" cy="228512"/>
          </a:xfrm>
          <a:prstGeom prst="rect">
            <a:avLst/>
          </a:prstGeom>
          <a:solidFill>
            <a:srgbClr val="292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B0AC3-3504-8E45-8BA2-07738D437846}"/>
              </a:ext>
            </a:extLst>
          </p:cNvPr>
          <p:cNvGrpSpPr/>
          <p:nvPr userDrawn="1"/>
        </p:nvGrpSpPr>
        <p:grpSpPr>
          <a:xfrm>
            <a:off x="11111948" y="45847"/>
            <a:ext cx="914400" cy="914400"/>
            <a:chOff x="10586186" y="917418"/>
            <a:chExt cx="1139238" cy="11230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1D7F2-EAAC-6DA8-A5A7-869307B82FDC}"/>
                </a:ext>
              </a:extLst>
            </p:cNvPr>
            <p:cNvSpPr/>
            <p:nvPr userDrawn="1"/>
          </p:nvSpPr>
          <p:spPr>
            <a:xfrm>
              <a:off x="10586186" y="923498"/>
              <a:ext cx="1139238" cy="1116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D8B409D2-BAE5-F247-802F-6D572FC6C6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3086" y="917418"/>
              <a:ext cx="1111828" cy="1111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64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EC8011-3D66-297A-8521-0397EA962A79}"/>
              </a:ext>
            </a:extLst>
          </p:cNvPr>
          <p:cNvSpPr txBox="1"/>
          <p:nvPr/>
        </p:nvSpPr>
        <p:spPr>
          <a:xfrm>
            <a:off x="741750" y="2342466"/>
            <a:ext cx="1070850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</a:rPr>
              <a:t>Erdheim-Chester Disease Global Alliance</a:t>
            </a:r>
          </a:p>
          <a:p>
            <a:pPr algn="ctr"/>
            <a:r>
              <a:rPr lang="en-US" sz="3000" dirty="0">
                <a:latin typeface="Franklin Gothic Book" panose="020B0503020102020204" pitchFamily="34" charset="0"/>
              </a:rPr>
              <a:t>April 2023</a:t>
            </a:r>
          </a:p>
          <a:p>
            <a:pPr algn="ctr"/>
            <a:endParaRPr lang="en-US" sz="3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Mayo Clinic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Rochester, Minnesota</a:t>
            </a:r>
          </a:p>
          <a:p>
            <a:pPr algn="ctr"/>
            <a:endParaRPr lang="en-US" sz="24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Kathy Brewer – Founder/President ECDGA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Paul Hendrie, MD, PhD – Fred Hutchinson Cancer Center &amp; ECDGA Board Member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3739A1F-ECB8-8FA1-8FB6-65ADA17BBBD6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ECD Care Center Meeting</a:t>
            </a:r>
          </a:p>
        </p:txBody>
      </p:sp>
    </p:spTree>
    <p:extLst>
      <p:ext uri="{BB962C8B-B14F-4D97-AF65-F5344CB8AC3E}">
        <p14:creationId xmlns:p14="http://schemas.microsoft.com/office/powerpoint/2010/main" val="12888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815A-B1C9-1F31-AF94-7B5FBB96F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658" y="1825625"/>
            <a:ext cx="8642684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US Law – Doctor must be licensed in state where patient is located to offer medical services</a:t>
            </a:r>
          </a:p>
          <a:p>
            <a:pPr>
              <a:spcAft>
                <a:spcPts val="1200"/>
              </a:spcAft>
            </a:pPr>
            <a:r>
              <a:rPr lang="en-US" dirty="0"/>
              <a:t>Proposal:  Query US Care Centers to learn in which the states the lead physician is licensed</a:t>
            </a:r>
          </a:p>
          <a:p>
            <a:pPr>
              <a:spcAft>
                <a:spcPts val="1200"/>
              </a:spcAft>
            </a:pPr>
            <a:r>
              <a:rPr lang="en-US" dirty="0"/>
              <a:t>Make this information available to patients</a:t>
            </a:r>
          </a:p>
          <a:p>
            <a:pPr>
              <a:spcAft>
                <a:spcPts val="1200"/>
              </a:spcAft>
            </a:pPr>
            <a:r>
              <a:rPr lang="en-US" dirty="0"/>
              <a:t>Likelihood of success?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Telehealth Options for All US-Based ECD Patients?</a:t>
            </a:r>
          </a:p>
        </p:txBody>
      </p:sp>
    </p:spTree>
    <p:extLst>
      <p:ext uri="{BB962C8B-B14F-4D97-AF65-F5344CB8AC3E}">
        <p14:creationId xmlns:p14="http://schemas.microsoft.com/office/powerpoint/2010/main" val="377746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244318-D3CA-7A15-4BA8-F9B78E08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70" y="266753"/>
            <a:ext cx="6685360" cy="47705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 of Meetings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E73041-A12D-BCBA-F690-52D221CB6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98954"/>
              </p:ext>
            </p:extLst>
          </p:nvPr>
        </p:nvGraphicFramePr>
        <p:xfrm>
          <a:off x="1041951" y="1599383"/>
          <a:ext cx="10108097" cy="43605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5030">
                  <a:extLst>
                    <a:ext uri="{9D8B030D-6E8A-4147-A177-3AD203B41FA5}">
                      <a16:colId xmlns:a16="http://schemas.microsoft.com/office/drawing/2014/main" val="1599082937"/>
                    </a:ext>
                  </a:extLst>
                </a:gridCol>
                <a:gridCol w="1083699">
                  <a:extLst>
                    <a:ext uri="{9D8B030D-6E8A-4147-A177-3AD203B41FA5}">
                      <a16:colId xmlns:a16="http://schemas.microsoft.com/office/drawing/2014/main" val="2550179230"/>
                    </a:ext>
                  </a:extLst>
                </a:gridCol>
                <a:gridCol w="1733917">
                  <a:extLst>
                    <a:ext uri="{9D8B030D-6E8A-4147-A177-3AD203B41FA5}">
                      <a16:colId xmlns:a16="http://schemas.microsoft.com/office/drawing/2014/main" val="3164316757"/>
                    </a:ext>
                  </a:extLst>
                </a:gridCol>
                <a:gridCol w="2889863">
                  <a:extLst>
                    <a:ext uri="{9D8B030D-6E8A-4147-A177-3AD203B41FA5}">
                      <a16:colId xmlns:a16="http://schemas.microsoft.com/office/drawing/2014/main" val="3081766371"/>
                    </a:ext>
                  </a:extLst>
                </a:gridCol>
                <a:gridCol w="3395588">
                  <a:extLst>
                    <a:ext uri="{9D8B030D-6E8A-4147-A177-3AD203B41FA5}">
                      <a16:colId xmlns:a16="http://schemas.microsoft.com/office/drawing/2014/main" val="2311687896"/>
                    </a:ext>
                  </a:extLst>
                </a:gridCol>
              </a:tblGrid>
              <a:tr h="811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Day of Week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73642664"/>
                  </a:ext>
                </a:extLst>
              </a:tr>
              <a:tr h="5084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6-8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Medical Social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Marriott- Ballroom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06938807"/>
                  </a:ext>
                </a:extLst>
              </a:tr>
              <a:tr h="48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am – 5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Medical Symposium (MS)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Seibens</a:t>
                      </a:r>
                      <a:r>
                        <a:rPr lang="en-US" sz="2000" dirty="0">
                          <a:effectLst/>
                        </a:rPr>
                        <a:t> - Phillips Hall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93638586"/>
                  </a:ext>
                </a:extLst>
              </a:tr>
              <a:tr h="48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– 5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Patient/Family Meet &amp; Greet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Kahler - Elizabethan Room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65161871"/>
                  </a:ext>
                </a:extLst>
              </a:tr>
              <a:tr h="48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– 8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Banquet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Marriott - Ballroom 1 and 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29890154"/>
                  </a:ext>
                </a:extLst>
              </a:tr>
              <a:tr h="48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7:30 am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Catholic Mass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Kahler - Regency  Room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41151932"/>
                  </a:ext>
                </a:extLst>
              </a:tr>
              <a:tr h="811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April 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am – 5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Patient/Family Gathering (PFG)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Seibens</a:t>
                      </a:r>
                      <a:r>
                        <a:rPr lang="en-US" sz="2000" dirty="0">
                          <a:effectLst/>
                        </a:rPr>
                        <a:t> - </a:t>
                      </a:r>
                      <a:r>
                        <a:rPr lang="en-US" sz="2000">
                          <a:effectLst/>
                        </a:rPr>
                        <a:t>Phillips Hall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8123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97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2A4933-AFD4-9588-7849-EF71F4EA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70" y="266753"/>
            <a:ext cx="6685360" cy="47705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A41227-D616-BBD8-7804-886E14BA5D4D}"/>
              </a:ext>
            </a:extLst>
          </p:cNvPr>
          <p:cNvGrpSpPr>
            <a:grpSpLocks noChangeAspect="1"/>
          </p:cNvGrpSpPr>
          <p:nvPr/>
        </p:nvGrpSpPr>
        <p:grpSpPr>
          <a:xfrm>
            <a:off x="3190461" y="1326522"/>
            <a:ext cx="4770782" cy="6956415"/>
            <a:chOff x="0" y="0"/>
            <a:chExt cx="5943600" cy="71786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69C39D-373C-13B0-83C8-129BF5E332BD}"/>
                </a:ext>
              </a:extLst>
            </p:cNvPr>
            <p:cNvGrpSpPr/>
            <p:nvPr/>
          </p:nvGrpSpPr>
          <p:grpSpPr>
            <a:xfrm>
              <a:off x="0" y="0"/>
              <a:ext cx="5943600" cy="7062470"/>
              <a:chOff x="0" y="0"/>
              <a:chExt cx="5943600" cy="70624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14138A8-834E-6B0D-1E6A-F17D47C33FD7}"/>
                  </a:ext>
                </a:extLst>
              </p:cNvPr>
              <p:cNvGrpSpPr/>
              <p:nvPr/>
            </p:nvGrpSpPr>
            <p:grpSpPr>
              <a:xfrm>
                <a:off x="0" y="0"/>
                <a:ext cx="5943600" cy="7062470"/>
                <a:chOff x="0" y="0"/>
                <a:chExt cx="5943600" cy="706247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7C79E84-29F9-D1A8-D696-6CF44E19B93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943600" cy="7062470"/>
                  <a:chOff x="0" y="0"/>
                  <a:chExt cx="5943600" cy="7062470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A9FA9210-B51C-8563-8F03-825F6D5B363F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943600" cy="7062470"/>
                    <a:chOff x="0" y="0"/>
                    <a:chExt cx="5943600" cy="7062470"/>
                  </a:xfrm>
                </p:grpSpPr>
                <p:pic>
                  <p:nvPicPr>
                    <p:cNvPr id="17" name="Picture 16" descr="Diagram, map&#10;&#10;Description automatically generated">
                      <a:extLst>
                        <a:ext uri="{FF2B5EF4-FFF2-40B4-BE49-F238E27FC236}">
                          <a16:creationId xmlns:a16="http://schemas.microsoft.com/office/drawing/2014/main" id="{E3EDEAB0-59D1-79F2-428E-C28469331C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5943600" cy="706247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A948CD6A-2AD8-E31D-ABB0-59C2855E2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9650" y="3092450"/>
                      <a:ext cx="1718734" cy="1574800"/>
                    </a:xfrm>
                    <a:prstGeom prst="rect">
                      <a:avLst/>
                    </a:prstGeom>
                    <a:noFill/>
                    <a:ln w="34925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">
                    <p14:nvContentPartPr>
                      <p14:cNvPr id="14" name="Ink 13">
                        <a:extLst>
                          <a:ext uri="{FF2B5EF4-FFF2-40B4-BE49-F238E27FC236}">
                            <a16:creationId xmlns:a16="http://schemas.microsoft.com/office/drawing/2014/main" id="{B44C7CBB-17E0-FFA2-3404-BE648B62B6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20347" y="4078605"/>
                      <a:ext cx="276480" cy="223200"/>
                    </p14:xfrm>
                  </p:contentPart>
                </mc:Choice>
                <mc:Fallback xmlns="">
                  <p:pic>
                    <p:nvPicPr>
                      <p:cNvPr id="14" name="Ink 13">
                        <a:extLst>
                          <a:ext uri="{FF2B5EF4-FFF2-40B4-BE49-F238E27FC236}">
                            <a16:creationId xmlns:a16="http://schemas.microsoft.com/office/drawing/2014/main" id="{B44C7CBB-17E0-FFA2-3404-BE648B62B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7942" y="4041467"/>
                        <a:ext cx="320842" cy="29710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">
                    <p14:nvContentPartPr>
                      <p14:cNvPr id="15" name="Ink 14">
                        <a:extLst>
                          <a:ext uri="{FF2B5EF4-FFF2-40B4-BE49-F238E27FC236}">
                            <a16:creationId xmlns:a16="http://schemas.microsoft.com/office/drawing/2014/main" id="{0ED3B9F1-09E4-1174-96CC-5E196F5E44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18722" y="3370580"/>
                      <a:ext cx="265680" cy="237240"/>
                    </p14:xfrm>
                  </p:contentPart>
                </mc:Choice>
                <mc:Fallback xmlns="">
                  <p:pic>
                    <p:nvPicPr>
                      <p:cNvPr id="15" name="Ink 14">
                        <a:extLst>
                          <a:ext uri="{FF2B5EF4-FFF2-40B4-BE49-F238E27FC236}">
                            <a16:creationId xmlns:a16="http://schemas.microsoft.com/office/drawing/2014/main" id="{0ED3B9F1-09E4-1174-96CC-5E196F5E4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6321" y="3333453"/>
                        <a:ext cx="310035" cy="3111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">
                    <p14:nvContentPartPr>
                      <p14:cNvPr id="16" name="Ink 15">
                        <a:extLst>
                          <a:ext uri="{FF2B5EF4-FFF2-40B4-BE49-F238E27FC236}">
                            <a16:creationId xmlns:a16="http://schemas.microsoft.com/office/drawing/2014/main" id="{5E9136A2-A524-F85D-AA8C-5429B130CF0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83162" y="4037965"/>
                      <a:ext cx="257400" cy="102240"/>
                    </p14:xfrm>
                  </p:contentPart>
                </mc:Choice>
                <mc:Fallback xmlns="">
                  <p:pic>
                    <p:nvPicPr>
                      <p:cNvPr id="16" name="Ink 15">
                        <a:extLst>
                          <a:ext uri="{FF2B5EF4-FFF2-40B4-BE49-F238E27FC236}">
                            <a16:creationId xmlns:a16="http://schemas.microsoft.com/office/drawing/2014/main" id="{5E9136A2-A524-F85D-AA8C-5429B130C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0740" y="4000787"/>
                        <a:ext cx="301795" cy="1762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019A1F8-D33D-36D1-053C-0A27C81862B3}"/>
                    </a:ext>
                  </a:extLst>
                </p:cNvPr>
                <p:cNvSpPr/>
                <p:nvPr/>
              </p:nvSpPr>
              <p:spPr>
                <a:xfrm>
                  <a:off x="2279650" y="3083983"/>
                  <a:ext cx="1691217" cy="1608666"/>
                </a:xfrm>
                <a:prstGeom prst="rect">
                  <a:avLst/>
                </a:prstGeom>
                <a:solidFill>
                  <a:srgbClr val="FFFF00">
                    <a:alpha val="10000"/>
                  </a:srgbClr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016D0062-0010-D6D1-0226-ACF155272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9600" y="3894667"/>
                <a:ext cx="390962" cy="386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9D5CF3-97B9-633E-B904-BDA3DFD950B5}"/>
                </a:ext>
              </a:extLst>
            </p:cNvPr>
            <p:cNvCxnSpPr/>
            <p:nvPr/>
          </p:nvCxnSpPr>
          <p:spPr>
            <a:xfrm flipV="1">
              <a:off x="297180" y="4038600"/>
              <a:ext cx="2910840" cy="31400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7E62BDAE-221C-F679-9393-157BA1FE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771" y="6447743"/>
            <a:ext cx="6797292" cy="407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Phillips Hall is within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Siebens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shown above.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D1620A-F00C-DC9C-A968-E989B8E8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70" y="266753"/>
            <a:ext cx="6685360" cy="47705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6E331-368A-9DE9-4610-F2281CB1CECD}"/>
              </a:ext>
            </a:extLst>
          </p:cNvPr>
          <p:cNvSpPr txBox="1"/>
          <p:nvPr/>
        </p:nvSpPr>
        <p:spPr>
          <a:xfrm>
            <a:off x="2045773" y="1697600"/>
            <a:ext cx="549349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Franklin Gothic Book" panose="020B0503020102020204" pitchFamily="34" charset="0"/>
            </a:endParaRP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Franklin Gothic Book" panose="020B0503020102020204" pitchFamily="34" charset="0"/>
              </a:rPr>
              <a:t>Our Fantastic Hosts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Mayo Clinic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	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latin typeface="Franklin Gothic Book" panose="020B0503020102020204" pitchFamily="34" charset="0"/>
              </a:rPr>
              <a:t>For Your Attendance</a:t>
            </a: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r>
              <a:rPr lang="en-US" sz="2400" b="1" dirty="0">
                <a:latin typeface="Franklin Gothic Book" panose="020B0503020102020204" pitchFamily="34" charset="0"/>
              </a:rPr>
              <a:t>See you next year!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Location and </a:t>
            </a:r>
            <a:r>
              <a:rPr lang="en-US" sz="2400">
                <a:latin typeface="Franklin Gothic Book" panose="020B0503020102020204" pitchFamily="34" charset="0"/>
              </a:rPr>
              <a:t>date to </a:t>
            </a:r>
            <a:r>
              <a:rPr lang="en-US" sz="2400" dirty="0">
                <a:latin typeface="Franklin Gothic Book" panose="020B0503020102020204" pitchFamily="34" charset="0"/>
              </a:rPr>
              <a:t>be announced soon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A0DEB-6CCE-40C6-69D4-DC37D61E6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9" r="10262"/>
          <a:stretch/>
        </p:blipFill>
        <p:spPr>
          <a:xfrm>
            <a:off x="6061513" y="1358309"/>
            <a:ext cx="2107019" cy="316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88F3E-3F82-6BC6-C83F-5EE0347EF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97" y="1358309"/>
            <a:ext cx="2107019" cy="3160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CE5D4-3E29-D7F5-7182-54B7B6AD0B1D}"/>
              </a:ext>
            </a:extLst>
          </p:cNvPr>
          <p:cNvSpPr txBox="1"/>
          <p:nvPr/>
        </p:nvSpPr>
        <p:spPr>
          <a:xfrm>
            <a:off x="6291975" y="4544404"/>
            <a:ext cx="164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Ronald Go, MD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Mayo Clinic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B4161-7DD6-14FC-389A-25B71C96D707}"/>
              </a:ext>
            </a:extLst>
          </p:cNvPr>
          <p:cNvSpPr txBox="1"/>
          <p:nvPr/>
        </p:nvSpPr>
        <p:spPr>
          <a:xfrm>
            <a:off x="8396958" y="4558203"/>
            <a:ext cx="1921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Gaurav Goyal, MD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UAB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5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244318-D3CA-7A15-4BA8-F9B78E08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70" y="266753"/>
            <a:ext cx="6685360" cy="47705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ECDGA 2-Year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97C8A-82FF-5F1F-F5F5-73BB51EDE07B}"/>
              </a:ext>
            </a:extLst>
          </p:cNvPr>
          <p:cNvSpPr txBox="1"/>
          <p:nvPr/>
        </p:nvSpPr>
        <p:spPr>
          <a:xfrm>
            <a:off x="1643702" y="1625574"/>
            <a:ext cx="995304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Dramatically 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increase the number of persons with ECD to receive an </a:t>
            </a:r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early diagnosis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Support relevant research to improve the </a:t>
            </a:r>
            <a:r>
              <a:rPr lang="en-US" sz="2800" b="1" dirty="0"/>
              <a:t>quality of life </a:t>
            </a:r>
            <a:r>
              <a:rPr lang="en-US" sz="2800" dirty="0"/>
              <a:t>for people with ECD and their loved ones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 Early Career Grant of $50K in 2023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Possible Additional $100K Patient-Centered Grant in 2023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Build an even stronger </a:t>
            </a:r>
            <a:r>
              <a:rPr lang="en-US" sz="2800" b="1" dirty="0"/>
              <a:t>global community</a:t>
            </a:r>
            <a:r>
              <a:rPr lang="en-US" sz="2800" dirty="0"/>
              <a:t> of informed and connected patients, caregivers and physicians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/>
              <a:t>Develop </a:t>
            </a:r>
            <a:r>
              <a:rPr lang="en-US" sz="2800" b="1" dirty="0"/>
              <a:t>long-term sustainability </a:t>
            </a:r>
            <a:r>
              <a:rPr lang="en-US" sz="2800" dirty="0"/>
              <a:t>plans for the ECDGA</a:t>
            </a:r>
          </a:p>
        </p:txBody>
      </p:sp>
    </p:spTree>
    <p:extLst>
      <p:ext uri="{BB962C8B-B14F-4D97-AF65-F5344CB8AC3E}">
        <p14:creationId xmlns:p14="http://schemas.microsoft.com/office/powerpoint/2010/main" val="385770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ECD Care Centers &amp; Patients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9C569D5-60C0-47CD-07BC-1B38A2EF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5" y="1292113"/>
            <a:ext cx="9962508" cy="532554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6F01840-D2F7-C88E-E535-2DC19A19C827}"/>
              </a:ext>
            </a:extLst>
          </p:cNvPr>
          <p:cNvSpPr txBox="1"/>
          <p:nvPr/>
        </p:nvSpPr>
        <p:spPr>
          <a:xfrm>
            <a:off x="9959757" y="1211699"/>
            <a:ext cx="2222083" cy="5486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Centers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MacCallum Cancer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Elisabethinen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Hospital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Libre de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Bruxelles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Hopital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Erasme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das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Instituto do 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do Estado de Sao Paulo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Alberta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 Sinai Hospital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Peking Union Medical College Hospital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Hospitalier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Pitié-Salpêtrière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 CAEN – UNIVERSITE BASSE-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NORMANDIE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Assuta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Shaare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-Zedek Medical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IRCCS San Raffaele Scientific Institute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AOU Meyer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University of Beirut Medical 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University Medical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Universitari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Bellvitge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Leeds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Newcastle University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Alabama at Birmingham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Stanford University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 San Diego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Moores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Colorado School of 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Moffitt Cancer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Florida Health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 Hopkins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Dana-Farber Cancer Institute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Michigan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Clinic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University in St. Louis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Sloan-Kettering Cancer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Duke Cancer Institute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Cincinnati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Baylor College of Medicine, 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Texas Children's Cancer Center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 Hutchinson Cancer Center</a:t>
            </a:r>
          </a:p>
        </p:txBody>
      </p:sp>
    </p:spTree>
    <p:extLst>
      <p:ext uri="{BB962C8B-B14F-4D97-AF65-F5344CB8AC3E}">
        <p14:creationId xmlns:p14="http://schemas.microsoft.com/office/powerpoint/2010/main" val="35339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Care Center Survey Results – Treatments &amp; Registry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99653-1AE2-D946-78D7-AF737789876B}"/>
              </a:ext>
            </a:extLst>
          </p:cNvPr>
          <p:cNvSpPr txBox="1"/>
          <p:nvPr/>
        </p:nvSpPr>
        <p:spPr>
          <a:xfrm>
            <a:off x="2660136" y="1502688"/>
            <a:ext cx="62107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59% </a:t>
            </a:r>
            <a:r>
              <a:rPr lang="en-US" sz="2400" dirty="0"/>
              <a:t>of 34 Centers Responding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744 Patients Seen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&lt;2% Patients Passed in Last 12 Months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110 New Patients Seen in Last 12 Months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69% of Patients on Targeted Treatment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31%  of Patients on BRAF Inhibitor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30%  of Patients on MEK Inhibitor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5%  of Patients on Combo Inhibitor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10% of Patients on Interferon Treatment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7% of Patients on Other Treatment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13% of Patients Known in Registry</a:t>
            </a:r>
          </a:p>
        </p:txBody>
      </p:sp>
    </p:spTree>
    <p:extLst>
      <p:ext uri="{BB962C8B-B14F-4D97-AF65-F5344CB8AC3E}">
        <p14:creationId xmlns:p14="http://schemas.microsoft.com/office/powerpoint/2010/main" val="94258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Care Center Survey Results – What Can the ECDGA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68EBB-F885-34D3-66EA-F9F7AD1BAF61}"/>
              </a:ext>
            </a:extLst>
          </p:cNvPr>
          <p:cNvSpPr txBox="1"/>
          <p:nvPr/>
        </p:nvSpPr>
        <p:spPr>
          <a:xfrm>
            <a:off x="2787058" y="1204478"/>
            <a:ext cx="707251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With 20 of 34 Care Centers Responding: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Advocate for/ Help with Treatment Access (2)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Guide Patients to Care Centers (3)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 Information About Studies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Patient Support for Travel to Care Centers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Earlier Diagnosis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Educate and Share Info (3)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Create/Support Virtual Tumor Board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Access to Registry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Wants to be Involved in Clinical Trials (1)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Research Funds (1)</a:t>
            </a:r>
          </a:p>
        </p:txBody>
      </p:sp>
    </p:spTree>
    <p:extLst>
      <p:ext uri="{BB962C8B-B14F-4D97-AF65-F5344CB8AC3E}">
        <p14:creationId xmlns:p14="http://schemas.microsoft.com/office/powerpoint/2010/main" val="36449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Centers Able to Prescribe BRAF &amp; MEK Inhibitors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68EBB-F885-34D3-66EA-F9F7AD1BAF61}"/>
              </a:ext>
            </a:extLst>
          </p:cNvPr>
          <p:cNvSpPr txBox="1"/>
          <p:nvPr/>
        </p:nvSpPr>
        <p:spPr>
          <a:xfrm>
            <a:off x="1255142" y="1453860"/>
            <a:ext cx="10570138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With 19 of 34 Care Centers Responding:</a:t>
            </a:r>
          </a:p>
          <a:p>
            <a:pPr>
              <a:spcAft>
                <a:spcPts val="1200"/>
              </a:spcAft>
            </a:pPr>
            <a:endParaRPr lang="en-US" sz="28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Able to prescribe BRAF &amp; MEK Inhibitors: 17</a:t>
            </a:r>
            <a:br>
              <a:rPr lang="en-US" sz="2800" dirty="0"/>
            </a:br>
            <a:r>
              <a:rPr lang="en-US" sz="2800" dirty="0"/>
              <a:t>(number of institutions can prescribe from only one brand, not both)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Able to prescribe BRAF &amp; MEK Inhibitors after compassionate use:  1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Able to prescribe BRAF Inhibitors Only: 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Unable to prescribe interferon:  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225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C72275C-364F-9422-1F0E-C3CA0DB200DB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ECDGA is Here to Help You &amp; Your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68EBB-F885-34D3-66EA-F9F7AD1BAF61}"/>
              </a:ext>
            </a:extLst>
          </p:cNvPr>
          <p:cNvSpPr txBox="1"/>
          <p:nvPr/>
        </p:nvSpPr>
        <p:spPr>
          <a:xfrm>
            <a:off x="1049545" y="2003587"/>
            <a:ext cx="42417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ECDGA is Here to Help You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Trials/Study Recruitment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Education of Patients/Families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18E4F-7166-5FDA-50AC-62FAE80F8DEB}"/>
              </a:ext>
            </a:extLst>
          </p:cNvPr>
          <p:cNvSpPr txBox="1"/>
          <p:nvPr/>
        </p:nvSpPr>
        <p:spPr>
          <a:xfrm>
            <a:off x="5765533" y="2003587"/>
            <a:ext cx="5961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ECDGA is Here to Help Your Patients/Families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Education of Patients/Families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Access to Care Centers/ Knowledgeable Doctors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Help with Treatment Access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Community Connections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Volunteer Opportunities to Feel Empowered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80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244318-D3CA-7A15-4BA8-F9B78E08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70" y="266753"/>
            <a:ext cx="6685360" cy="47705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ECDGA $200K Grant Awards</a:t>
            </a:r>
            <a:b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63891-7358-7121-8E1C-C10F532F2FBB}"/>
              </a:ext>
            </a:extLst>
          </p:cNvPr>
          <p:cNvSpPr txBox="1"/>
          <p:nvPr/>
        </p:nvSpPr>
        <p:spPr>
          <a:xfrm>
            <a:off x="1921727" y="1333411"/>
            <a:ext cx="1027027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$200,000 Patient-Centered Grant Awardees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Gaurav Goyal, MD</a:t>
            </a:r>
          </a:p>
          <a:p>
            <a:pPr marL="282575"/>
            <a:r>
              <a:rPr lang="en-US" dirty="0"/>
              <a:t>University of Alabama at Birmingham</a:t>
            </a:r>
          </a:p>
          <a:p>
            <a:pPr marL="282575"/>
            <a:r>
              <a:rPr lang="en-US" dirty="0"/>
              <a:t>Study Title:  Survivorship and Symptom Burden in ECD (UAB)</a:t>
            </a:r>
          </a:p>
          <a:p>
            <a:pPr marL="282575"/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Matthew Collin, MD, PhD</a:t>
            </a:r>
          </a:p>
          <a:p>
            <a:pPr marL="282575"/>
            <a:r>
              <a:rPr lang="en-US" dirty="0"/>
              <a:t>Newcastle University</a:t>
            </a:r>
          </a:p>
          <a:p>
            <a:pPr marL="282575"/>
            <a:r>
              <a:rPr lang="en-US" dirty="0"/>
              <a:t>Study Title:  Tracing the Origins of ECD</a:t>
            </a:r>
          </a:p>
          <a:p>
            <a:pPr marL="282575"/>
            <a:endParaRPr lang="en-US" sz="2000" dirty="0"/>
          </a:p>
          <a:p>
            <a:r>
              <a:rPr lang="en-US" sz="2000" b="1" dirty="0"/>
              <a:t>$50,000 Early Career Investigator Awardee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Egle Kvedaraite, PhD</a:t>
            </a:r>
            <a:br>
              <a:rPr lang="en-US" dirty="0"/>
            </a:br>
            <a:r>
              <a:rPr lang="en-US" dirty="0"/>
              <a:t>Karolinska </a:t>
            </a:r>
            <a:r>
              <a:rPr lang="en-US" dirty="0" err="1"/>
              <a:t>Institutet</a:t>
            </a:r>
            <a:br>
              <a:rPr lang="en-US" dirty="0"/>
            </a:br>
            <a:r>
              <a:rPr lang="en-US" dirty="0"/>
              <a:t>Study Title:  Targeting Disease-Causing Cells in ECD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$20,000 ECDGA/Uplifting Athletes Young Investigator Awardee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Jithma Abeykoon, MD</a:t>
            </a:r>
            <a:br>
              <a:rPr lang="en-US" dirty="0"/>
            </a:br>
            <a:r>
              <a:rPr lang="en-US" dirty="0"/>
              <a:t>Mayo Clinic</a:t>
            </a:r>
            <a:br>
              <a:rPr lang="en-US" dirty="0"/>
            </a:br>
            <a:r>
              <a:rPr lang="en-US" dirty="0"/>
              <a:t>Study Title:  Prognostic and Therapeutic Significance of Chromosome Region Maintenance 1 (CRM1) Protein in Erdheim Chester Disease</a:t>
            </a:r>
          </a:p>
        </p:txBody>
      </p:sp>
    </p:spTree>
    <p:extLst>
      <p:ext uri="{BB962C8B-B14F-4D97-AF65-F5344CB8AC3E}">
        <p14:creationId xmlns:p14="http://schemas.microsoft.com/office/powerpoint/2010/main" val="96104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AB0C99E-C733-E9A8-F053-EDF0F5E8F91F}"/>
              </a:ext>
            </a:extLst>
          </p:cNvPr>
          <p:cNvSpPr txBox="1">
            <a:spLocks/>
          </p:cNvSpPr>
          <p:nvPr/>
        </p:nvSpPr>
        <p:spPr>
          <a:xfrm>
            <a:off x="924026" y="240341"/>
            <a:ext cx="9683014" cy="59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Franklin Gothic Book" panose="020B0503020102020204" pitchFamily="34" charset="0"/>
              </a:rPr>
              <a:t>Past Annual &amp; Regional ECDGA Event 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E2CA8-9B83-A21C-BA22-BDF1DDC2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71" y="1375566"/>
            <a:ext cx="8369259" cy="2799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D21B1-8631-DE33-348F-C8EE0F8D95FF}"/>
              </a:ext>
            </a:extLst>
          </p:cNvPr>
          <p:cNvSpPr txBox="1"/>
          <p:nvPr/>
        </p:nvSpPr>
        <p:spPr>
          <a:xfrm>
            <a:off x="2387645" y="4328272"/>
            <a:ext cx="741671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Interested in Hosting the 2024 Event?</a:t>
            </a:r>
          </a:p>
          <a:p>
            <a:endParaRPr lang="en-US" dirty="0"/>
          </a:p>
          <a:p>
            <a:r>
              <a:rPr lang="en-US" dirty="0"/>
              <a:t>Host Agreement</a:t>
            </a:r>
          </a:p>
          <a:p>
            <a:r>
              <a:rPr lang="en-US" dirty="0"/>
              <a:t>•	Support funding </a:t>
            </a:r>
          </a:p>
          <a:p>
            <a:r>
              <a:rPr lang="en-US" dirty="0"/>
              <a:t>•	Onsite support personnel </a:t>
            </a:r>
          </a:p>
          <a:p>
            <a:pPr lvl="1"/>
            <a:r>
              <a:rPr lang="en-US" dirty="0"/>
              <a:t>•	Event coordinator - logistics of the event</a:t>
            </a:r>
          </a:p>
          <a:p>
            <a:pPr lvl="1"/>
            <a:r>
              <a:rPr lang="en-US" dirty="0"/>
              <a:t>•	Patient advocate - provide the patient voice of the local community</a:t>
            </a:r>
          </a:p>
          <a:p>
            <a:pPr lvl="1"/>
            <a:r>
              <a:rPr lang="en-US" dirty="0"/>
              <a:t>•	Medical professional – coordinate the agenda/speakers</a:t>
            </a:r>
          </a:p>
        </p:txBody>
      </p:sp>
    </p:spTree>
    <p:extLst>
      <p:ext uri="{BB962C8B-B14F-4D97-AF65-F5344CB8AC3E}">
        <p14:creationId xmlns:p14="http://schemas.microsoft.com/office/powerpoint/2010/main" val="158144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e830bb-639a-4128-b607-ac420fa49749">
      <Terms xmlns="http://schemas.microsoft.com/office/infopath/2007/PartnerControls"/>
    </lcf76f155ced4ddcb4097134ff3c332f>
    <TaxCatchAll xmlns="55a2a0c7-8fe9-4a5b-b480-9f158745e8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9CE7813B3C04A953925779557073F" ma:contentTypeVersion="17" ma:contentTypeDescription="Create a new document." ma:contentTypeScope="" ma:versionID="1dbaa05e396d6320fa0a496b9fe8c94a">
  <xsd:schema xmlns:xsd="http://www.w3.org/2001/XMLSchema" xmlns:xs="http://www.w3.org/2001/XMLSchema" xmlns:p="http://schemas.microsoft.com/office/2006/metadata/properties" xmlns:ns2="a2e830bb-639a-4128-b607-ac420fa49749" xmlns:ns3="55a2a0c7-8fe9-4a5b-b480-9f158745e83f" targetNamespace="http://schemas.microsoft.com/office/2006/metadata/properties" ma:root="true" ma:fieldsID="7d1b66e2b19a65689c98b40849a91332" ns2:_="" ns3:_="">
    <xsd:import namespace="a2e830bb-639a-4128-b607-ac420fa49749"/>
    <xsd:import namespace="55a2a0c7-8fe9-4a5b-b480-9f158745e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830bb-639a-4128-b607-ac420fa49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0afc756-41f4-452f-81cc-3d01026f6d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a0c7-8fe9-4a5b-b480-9f158745e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de6b9f9-8656-49bc-9e24-9995d450fb5c}" ma:internalName="TaxCatchAll" ma:showField="CatchAllData" ma:web="55a2a0c7-8fe9-4a5b-b480-9f158745e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23451-A88F-4880-9E3C-C5C271D1C315}">
  <ds:schemaRefs>
    <ds:schemaRef ds:uri="http://schemas.microsoft.com/office/2006/metadata/properties"/>
    <ds:schemaRef ds:uri="835dbcdf-d757-422c-bba2-33cd503ce7b9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342edafc-4e81-421c-9c52-620c8058fab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2e830bb-639a-4128-b607-ac420fa49749"/>
    <ds:schemaRef ds:uri="55a2a0c7-8fe9-4a5b-b480-9f158745e83f"/>
  </ds:schemaRefs>
</ds:datastoreItem>
</file>

<file path=customXml/itemProps2.xml><?xml version="1.0" encoding="utf-8"?>
<ds:datastoreItem xmlns:ds="http://schemas.openxmlformats.org/officeDocument/2006/customXml" ds:itemID="{62A408E7-966A-4CC4-9FDF-F90477BB8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83075-28E1-40C0-83C7-AB235E660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830bb-639a-4128-b607-ac420fa49749"/>
    <ds:schemaRef ds:uri="55a2a0c7-8fe9-4a5b-b480-9f158745e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25421</TotalTime>
  <Words>1851</Words>
  <Application>Microsoft Office PowerPoint</Application>
  <PresentationFormat>Widescreen</PresentationFormat>
  <Paragraphs>308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Symbol</vt:lpstr>
      <vt:lpstr>Office Theme</vt:lpstr>
      <vt:lpstr>PowerPoint Presentation</vt:lpstr>
      <vt:lpstr>ECDGA 2-Year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ECDGA $200K Grant Awards Congratulations!</vt:lpstr>
      <vt:lpstr>PowerPoint Presentation</vt:lpstr>
      <vt:lpstr>PowerPoint Presentation</vt:lpstr>
      <vt:lpstr>Schedule of Meetings</vt:lpstr>
      <vt:lpstr>Campus Map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Brewer</dc:creator>
  <cp:lastModifiedBy>Ashley Swofford</cp:lastModifiedBy>
  <cp:revision>88</cp:revision>
  <cp:lastPrinted>2023-04-24T23:30:21Z</cp:lastPrinted>
  <dcterms:created xsi:type="dcterms:W3CDTF">2023-03-17T05:16:40Z</dcterms:created>
  <dcterms:modified xsi:type="dcterms:W3CDTF">2023-05-30T16:26:01Z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0x010100FBA9CE7813B3C04A953925779557073F</vt:lpwstr>
  </property>
</Properties>
</file>